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3D99BB-662B-4C98-9965-72C11D484B88}" type="datetimeFigureOut">
              <a:rPr lang="en-US" smtClean="0"/>
              <a:t>5/1/2018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2660278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D99BB-662B-4C98-9965-72C11D484B88}" type="datetimeFigureOut">
              <a:rPr lang="en-US" smtClean="0"/>
              <a:t>5/1/2018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203397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D99BB-662B-4C98-9965-72C11D484B88}" type="datetimeFigureOut">
              <a:rPr lang="en-US" smtClean="0"/>
              <a:t>5/1/2018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4019266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D99BB-662B-4C98-9965-72C11D484B88}" type="datetimeFigureOut">
              <a:rPr lang="en-US" smtClean="0"/>
              <a:t>5/1/2018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3412027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3D99BB-662B-4C98-9965-72C11D484B88}" type="datetimeFigureOut">
              <a:rPr lang="en-US" smtClean="0"/>
              <a:t>5/1/2018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39892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3D99BB-662B-4C98-9965-72C11D484B88}" type="datetimeFigureOut">
              <a:rPr lang="en-US" smtClean="0"/>
              <a:t>5/1/2018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3321009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3D99BB-662B-4C98-9965-72C11D484B88}" type="datetimeFigureOut">
              <a:rPr lang="en-US" smtClean="0"/>
              <a:t>5/1/2018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1553191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3D99BB-662B-4C98-9965-72C11D484B88}" type="datetimeFigureOut">
              <a:rPr lang="en-US" smtClean="0"/>
              <a:t>5/1/2018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214681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3D99BB-662B-4C98-9965-72C11D484B88}" type="datetimeFigureOut">
              <a:rPr lang="en-US" smtClean="0"/>
              <a:t>5/1/2018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2019893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3D99BB-662B-4C98-9965-72C11D484B88}" type="datetimeFigureOut">
              <a:rPr lang="en-US" smtClean="0"/>
              <a:t>5/1/2018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73818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3D99BB-662B-4C98-9965-72C11D484B88}" type="datetimeFigureOut">
              <a:rPr lang="en-US" smtClean="0"/>
              <a:t>5/1/2018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7C3FC-C175-4269-8C36-6AF550FB9913}" type="slidenum">
              <a:rPr lang="en-US" smtClean="0"/>
              <a:t>‹#›</a:t>
            </a:fld>
            <a:endParaRPr lang="en-US"/>
          </a:p>
        </p:txBody>
      </p:sp>
    </p:spTree>
    <p:extLst>
      <p:ext uri="{BB962C8B-B14F-4D97-AF65-F5344CB8AC3E}">
        <p14:creationId xmlns:p14="http://schemas.microsoft.com/office/powerpoint/2010/main" val="138062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3D99BB-662B-4C98-9965-72C11D484B88}" type="datetimeFigureOut">
              <a:rPr lang="en-US" smtClean="0"/>
              <a:t>5/1/2018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7C3FC-C175-4269-8C36-6AF550FB9913}" type="slidenum">
              <a:rPr lang="en-US" smtClean="0"/>
              <a:t>‹#›</a:t>
            </a:fld>
            <a:endParaRPr lang="en-US"/>
          </a:p>
        </p:txBody>
      </p:sp>
    </p:spTree>
    <p:extLst>
      <p:ext uri="{BB962C8B-B14F-4D97-AF65-F5344CB8AC3E}">
        <p14:creationId xmlns:p14="http://schemas.microsoft.com/office/powerpoint/2010/main" val="1934365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GatewayPTA4032@gmail.com" TargetMode="External"/><Relationship Id="rId1" Type="http://schemas.openxmlformats.org/officeDocument/2006/relationships/slideLayout" Target="../slideLayouts/slideLayout4.xml"/><Relationship Id="rId5" Type="http://schemas.openxmlformats.org/officeDocument/2006/relationships/hyperlink" Target="mailto:GatewayPTA4031@gmail.com" TargetMode="Externa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hyperlink" Target="mailto:GATEWAYPTA4031@GMAIL.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51165" y="34635"/>
            <a:ext cx="8229600" cy="498765"/>
          </a:xfrm>
        </p:spPr>
        <p:txBody>
          <a:bodyPr>
            <a:normAutofit/>
          </a:bodyPr>
          <a:lstStyle/>
          <a:p>
            <a:r>
              <a:rPr lang="en-US" sz="2400" b="1" i="1" u="sng" dirty="0"/>
              <a:t>GATEWAY K-8 PTA – Gateway Parent Teacher Association</a:t>
            </a:r>
            <a:endParaRPr lang="en-US" sz="2000" dirty="0"/>
          </a:p>
        </p:txBody>
      </p:sp>
      <p:sp>
        <p:nvSpPr>
          <p:cNvPr id="5" name="Content Placeholder 4"/>
          <p:cNvSpPr>
            <a:spLocks noGrp="1"/>
          </p:cNvSpPr>
          <p:nvPr>
            <p:ph sz="half" idx="1"/>
          </p:nvPr>
        </p:nvSpPr>
        <p:spPr>
          <a:xfrm>
            <a:off x="228600" y="685800"/>
            <a:ext cx="4260275" cy="6019800"/>
          </a:xfrm>
        </p:spPr>
        <p:txBody>
          <a:bodyPr>
            <a:normAutofit fontScale="77500" lnSpcReduction="20000"/>
          </a:bodyPr>
          <a:lstStyle/>
          <a:p>
            <a:pPr marL="0" indent="0">
              <a:buNone/>
            </a:pPr>
            <a:r>
              <a:rPr lang="en-US" sz="1400" dirty="0">
                <a:latin typeface="Arial" panose="020B0604020202020204" pitchFamily="34" charset="0"/>
                <a:cs typeface="Arial" panose="020B0604020202020204" pitchFamily="34" charset="0"/>
              </a:rPr>
              <a:t>	          </a:t>
            </a:r>
          </a:p>
          <a:p>
            <a:pPr marL="0" indent="0">
              <a:buNone/>
            </a:pPr>
            <a:r>
              <a:rPr lang="en-US" sz="1400" dirty="0">
                <a:latin typeface="Arial" panose="020B0604020202020204" pitchFamily="34" charset="0"/>
                <a:cs typeface="Arial" panose="020B0604020202020204" pitchFamily="34" charset="0"/>
              </a:rPr>
              <a:t> Dear Parents,</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Can you believe the 2017-2018 School Year is already coming to an end??  It seems like August was only yesterday when our students grabbed their new supplies &amp; went to meet their new teachers!  Time really does fly when you are having fun!</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We would like to invite YOU TO </a:t>
            </a:r>
            <a:r>
              <a:rPr lang="en-US" sz="1400" b="1" u="sng" dirty="0">
                <a:latin typeface="Arial" panose="020B0604020202020204" pitchFamily="34" charset="0"/>
                <a:cs typeface="Arial" panose="020B0604020202020204" pitchFamily="34" charset="0"/>
              </a:rPr>
              <a:t>ATTEND OUR ANNUAL GATEWAY PTA ELECTION &amp; GENERAL MEETING ON </a:t>
            </a:r>
          </a:p>
          <a:p>
            <a:pPr marL="0" indent="0">
              <a:buNone/>
            </a:pPr>
            <a:r>
              <a:rPr lang="en-US" sz="1400" b="1" u="sng" dirty="0">
                <a:latin typeface="Arial" panose="020B0604020202020204" pitchFamily="34" charset="0"/>
                <a:cs typeface="Arial" panose="020B0604020202020204" pitchFamily="34" charset="0"/>
              </a:rPr>
              <a:t>MAY 30</a:t>
            </a:r>
            <a:r>
              <a:rPr lang="en-US" sz="1400" b="1" u="sng" baseline="30000" dirty="0">
                <a:latin typeface="Arial" panose="020B0604020202020204" pitchFamily="34" charset="0"/>
                <a:cs typeface="Arial" panose="020B0604020202020204" pitchFamily="34" charset="0"/>
              </a:rPr>
              <a:t>TH</a:t>
            </a:r>
            <a:r>
              <a:rPr lang="en-US" sz="1400" b="1" u="sng" dirty="0">
                <a:latin typeface="Arial" panose="020B0604020202020204" pitchFamily="34" charset="0"/>
                <a:cs typeface="Arial" panose="020B0604020202020204" pitchFamily="34" charset="0"/>
              </a:rPr>
              <a:t> @ 2:30 PM IN OUR CROC CAFÉ. </a:t>
            </a:r>
            <a:r>
              <a:rPr lang="en-US" sz="1400" dirty="0">
                <a:latin typeface="Arial" panose="020B0604020202020204" pitchFamily="34" charset="0"/>
                <a:cs typeface="Arial" panose="020B0604020202020204" pitchFamily="34" charset="0"/>
              </a:rPr>
              <a:t> It is time to VOTE for who will be elected to run our school’s activities &amp; functions for the 2018-2019 school year.</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b="1" u="sng" dirty="0">
                <a:latin typeface="Arial" panose="020B0604020202020204" pitchFamily="34" charset="0"/>
                <a:cs typeface="Arial" panose="020B0604020202020204" pitchFamily="34" charset="0"/>
              </a:rPr>
              <a:t>YOU </a:t>
            </a:r>
            <a:r>
              <a:rPr lang="en-US" sz="1400" dirty="0">
                <a:latin typeface="Arial" panose="020B0604020202020204" pitchFamily="34" charset="0"/>
                <a:cs typeface="Arial" panose="020B0604020202020204" pitchFamily="34" charset="0"/>
              </a:rPr>
              <a:t>are encouraged to </a:t>
            </a:r>
            <a:r>
              <a:rPr lang="en-US" sz="1400" b="1" u="sng" dirty="0">
                <a:latin typeface="Arial" panose="020B0604020202020204" pitchFamily="34" charset="0"/>
                <a:cs typeface="Arial" panose="020B0604020202020204" pitchFamily="34" charset="0"/>
              </a:rPr>
              <a:t>MAKE A DIFFERENCE</a:t>
            </a:r>
            <a:r>
              <a:rPr lang="en-US" sz="1400" dirty="0">
                <a:latin typeface="Arial" panose="020B0604020202020204" pitchFamily="34" charset="0"/>
                <a:cs typeface="Arial" panose="020B0604020202020204" pitchFamily="34" charset="0"/>
              </a:rPr>
              <a:t> in our school by becoming a Gateway PTA Board Member.  Become involved!  ALL POSITIONS  are open for nominations.  We can have multiple nominations for each positon.  You may nominate yourself or another person that you think would be an asset to our school. (please ask them first, do not  nominate them without their permission)  </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You can return this  form with the nomination to your child’s homeroom teacher, email us at  </a:t>
            </a:r>
            <a:r>
              <a:rPr lang="en-US" sz="1400" dirty="0">
                <a:latin typeface="Arial" panose="020B0604020202020204" pitchFamily="34" charset="0"/>
                <a:cs typeface="Arial" panose="020B0604020202020204" pitchFamily="34" charset="0"/>
                <a:hlinkClick r:id="rId2"/>
              </a:rPr>
              <a:t>GatewayPTA4031@gmail.com</a:t>
            </a:r>
            <a:r>
              <a:rPr lang="en-US" sz="1400" dirty="0">
                <a:latin typeface="Arial" panose="020B0604020202020204" pitchFamily="34" charset="0"/>
                <a:cs typeface="Arial" panose="020B0604020202020204" pitchFamily="34" charset="0"/>
              </a:rPr>
              <a:t> or drop it off in the main office at the PTA mail box </a:t>
            </a:r>
            <a:r>
              <a:rPr lang="en-US" sz="1500" b="1" u="sng" dirty="0">
                <a:latin typeface="Arial" panose="020B0604020202020204" pitchFamily="34" charset="0"/>
                <a:cs typeface="Arial" panose="020B0604020202020204" pitchFamily="34" charset="0"/>
              </a:rPr>
              <a:t>NO LATER THAN MAY 23</a:t>
            </a:r>
            <a:r>
              <a:rPr lang="en-US" sz="1500" b="1" u="sng" baseline="30000" dirty="0">
                <a:latin typeface="Arial" panose="020B0604020202020204" pitchFamily="34" charset="0"/>
                <a:cs typeface="Arial" panose="020B0604020202020204" pitchFamily="34" charset="0"/>
              </a:rPr>
              <a:t>rd.</a:t>
            </a:r>
            <a:endParaRPr lang="en-US" sz="1400" b="1" u="sng" dirty="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The rewards far outweigh the work – and we do work hard. The time dedicated has been a wonderful experience.</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I hope each person gives consideration to donating their time throughout the year.  If you have any questions, please give us a call.</a:t>
            </a:r>
          </a:p>
          <a:p>
            <a:pPr marL="0" indent="0">
              <a:buNone/>
            </a:pP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Sincerely,</a:t>
            </a:r>
          </a:p>
          <a:p>
            <a:pPr marL="0" indent="0">
              <a:buNone/>
            </a:pPr>
            <a:r>
              <a:rPr lang="en-US" sz="1400" dirty="0">
                <a:latin typeface="Arial" panose="020B0604020202020204" pitchFamily="34" charset="0"/>
                <a:cs typeface="Arial" panose="020B0604020202020204" pitchFamily="34" charset="0"/>
              </a:rPr>
              <a:t>Marie Tanner, PTA President</a:t>
            </a:r>
          </a:p>
          <a:p>
            <a:pPr marL="0" indent="0">
              <a:buNone/>
            </a:pPr>
            <a:r>
              <a:rPr lang="en-US" sz="1400" dirty="0">
                <a:latin typeface="Arial" panose="020B0604020202020204" pitchFamily="34" charset="0"/>
                <a:cs typeface="Arial" panose="020B0604020202020204" pitchFamily="34" charset="0"/>
              </a:rPr>
              <a:t>Tel:  305/257-6000</a:t>
            </a:r>
          </a:p>
          <a:p>
            <a:pPr marL="0" indent="0">
              <a:buNone/>
            </a:pPr>
            <a:endParaRPr lang="en-US" sz="1400" dirty="0">
              <a:latin typeface="Arial" panose="020B0604020202020204" pitchFamily="34" charset="0"/>
              <a:cs typeface="Arial" panose="020B0604020202020204" pitchFamily="34" charset="0"/>
            </a:endParaRPr>
          </a:p>
          <a:p>
            <a:pPr marL="0" indent="0" algn="ctr">
              <a:buNone/>
            </a:pPr>
            <a:r>
              <a:rPr lang="en-US" sz="1400" b="1" u="sng" dirty="0">
                <a:latin typeface="Arial" panose="020B0604020202020204" pitchFamily="34" charset="0"/>
                <a:cs typeface="Arial" panose="020B0604020202020204" pitchFamily="34" charset="0"/>
              </a:rPr>
              <a:t>YOU MUST BE A PTA MEMBER TO VOTE</a:t>
            </a:r>
          </a:p>
          <a:p>
            <a:pPr marL="0" indent="0" algn="ctr">
              <a:buNone/>
            </a:pPr>
            <a:endParaRPr lang="en-US" sz="1400" b="1" u="sng" dirty="0">
              <a:latin typeface="Arial" panose="020B0604020202020204" pitchFamily="34" charset="0"/>
              <a:cs typeface="Arial" panose="020B0604020202020204" pitchFamily="34" charset="0"/>
            </a:endParaRPr>
          </a:p>
          <a:p>
            <a:pPr marL="0" indent="0">
              <a:buNone/>
            </a:pPr>
            <a:endParaRPr lang="en-US" sz="1400" dirty="0"/>
          </a:p>
          <a:p>
            <a:pPr marL="0" indent="0">
              <a:buNone/>
            </a:pPr>
            <a:endParaRPr lang="en-US" sz="1400" dirty="0"/>
          </a:p>
          <a:p>
            <a:pPr marL="0" indent="0">
              <a:buNone/>
            </a:pPr>
            <a:endParaRPr lang="en-US" sz="1400" dirty="0"/>
          </a:p>
        </p:txBody>
      </p:sp>
      <p:pic>
        <p:nvPicPr>
          <p:cNvPr id="7" name="Picture 6" descr="C:\Users\231766\AppData\Local\Microsoft\Windows\Temporary Internet Files\Content.Outlook\9TNGXJOY\GatewayCrocsHR.jpg"/>
          <p:cNvPicPr/>
          <p:nvPr/>
        </p:nvPicPr>
        <p:blipFill rotWithShape="1">
          <a:blip r:embed="rId3" cstate="print">
            <a:extLst>
              <a:ext uri="{BEBA8EAE-BF5A-486C-A8C5-ECC9F3942E4B}">
                <a14:imgProps xmlns:a14="http://schemas.microsoft.com/office/drawing/2010/main">
                  <a14:imgLayer r:embed="rId4">
                    <a14:imgEffect>
                      <a14:backgroundRemoval t="0" b="82995" l="9645" r="92893"/>
                    </a14:imgEffect>
                  </a14:imgLayer>
                </a14:imgProps>
              </a:ext>
              <a:ext uri="{28A0092B-C50C-407E-A947-70E740481C1C}">
                <a14:useLocalDpi xmlns:a14="http://schemas.microsoft.com/office/drawing/2010/main" val="0"/>
              </a:ext>
            </a:extLst>
          </a:blip>
          <a:srcRect b="16154"/>
          <a:stretch/>
        </p:blipFill>
        <p:spPr bwMode="auto">
          <a:xfrm>
            <a:off x="107890" y="76200"/>
            <a:ext cx="806510" cy="609600"/>
          </a:xfrm>
          <a:prstGeom prst="rect">
            <a:avLst/>
          </a:prstGeom>
          <a:noFill/>
          <a:ln>
            <a:noFill/>
          </a:ln>
          <a:extLst>
            <a:ext uri="{53640926-AAD7-44D8-BBD7-CCE9431645EC}">
              <a14:shadowObscured xmlns:a14="http://schemas.microsoft.com/office/drawing/2010/main"/>
            </a:ext>
          </a:extLst>
        </p:spPr>
      </p:pic>
      <p:sp>
        <p:nvSpPr>
          <p:cNvPr id="10" name="Content Placeholder 4"/>
          <p:cNvSpPr>
            <a:spLocks noGrp="1"/>
          </p:cNvSpPr>
          <p:nvPr>
            <p:ph sz="half" idx="1"/>
          </p:nvPr>
        </p:nvSpPr>
        <p:spPr>
          <a:xfrm>
            <a:off x="4488875" y="534444"/>
            <a:ext cx="4603977" cy="6096000"/>
          </a:xfrm>
        </p:spPr>
        <p:txBody>
          <a:bodyPr>
            <a:normAutofit fontScale="77500" lnSpcReduction="20000"/>
          </a:bodyPr>
          <a:lstStyle/>
          <a:p>
            <a:pPr marL="0" indent="0">
              <a:buNone/>
            </a:pPr>
            <a:endParaRPr lang="en-US" sz="1400" dirty="0"/>
          </a:p>
          <a:p>
            <a:pPr marL="0" indent="0">
              <a:buNone/>
            </a:pPr>
            <a:r>
              <a:rPr lang="es-ES" sz="1300" dirty="0">
                <a:latin typeface="Arial" panose="020B0604020202020204" pitchFamily="34" charset="0"/>
                <a:cs typeface="Arial" panose="020B0604020202020204" pitchFamily="34" charset="0"/>
              </a:rPr>
              <a:t>                                 </a:t>
            </a:r>
          </a:p>
          <a:p>
            <a:pPr marL="0" indent="0">
              <a:buNone/>
            </a:pPr>
            <a:r>
              <a:rPr lang="es-ES" sz="1300" dirty="0">
                <a:latin typeface="Arial" panose="020B0604020202020204" pitchFamily="34" charset="0"/>
                <a:cs typeface="Arial" panose="020B0604020202020204" pitchFamily="34" charset="0"/>
              </a:rPr>
              <a:t> Queridos padres,</a:t>
            </a:r>
          </a:p>
          <a:p>
            <a:pPr marL="0" indent="0">
              <a:buNone/>
            </a:pPr>
            <a:endParaRPr lang="es-ES" sz="1300" dirty="0">
              <a:latin typeface="Arial" panose="020B0604020202020204" pitchFamily="34" charset="0"/>
              <a:cs typeface="Arial" panose="020B0604020202020204" pitchFamily="34" charset="0"/>
            </a:endParaRPr>
          </a:p>
          <a:p>
            <a:pPr marL="0" indent="0">
              <a:buNone/>
            </a:pPr>
            <a:r>
              <a:rPr lang="es-ES" sz="1300" dirty="0">
                <a:latin typeface="Arial" panose="020B0604020202020204" pitchFamily="34" charset="0"/>
                <a:cs typeface="Arial" panose="020B0604020202020204" pitchFamily="34" charset="0"/>
              </a:rPr>
              <a:t>¿Puede usted creer que el año escolar 2017-2018 ya está llegando a su fin ?? Parece que agosto fue ayer cuando los estudiantes tomaron sus nuevos suministros y fueron a conocer sus nuevos maestros! El tiempo realmente vuela cuando uno se divierte!</a:t>
            </a:r>
          </a:p>
          <a:p>
            <a:pPr marL="0" indent="0">
              <a:buNone/>
            </a:pPr>
            <a:endParaRPr lang="es-ES" sz="1300" dirty="0">
              <a:latin typeface="Arial" panose="020B0604020202020204" pitchFamily="34" charset="0"/>
              <a:cs typeface="Arial" panose="020B0604020202020204" pitchFamily="34" charset="0"/>
            </a:endParaRPr>
          </a:p>
          <a:p>
            <a:pPr marL="0" indent="0">
              <a:buNone/>
            </a:pPr>
            <a:r>
              <a:rPr lang="es-ES" sz="1300" dirty="0">
                <a:latin typeface="Arial" panose="020B0604020202020204" pitchFamily="34" charset="0"/>
                <a:cs typeface="Arial" panose="020B0604020202020204" pitchFamily="34" charset="0"/>
              </a:rPr>
              <a:t>Nos gustaría invitarle a participar en nuestra  </a:t>
            </a:r>
            <a:r>
              <a:rPr lang="es-ES" sz="1300" b="1" u="sng" dirty="0">
                <a:latin typeface="Arial" panose="020B0604020202020204" pitchFamily="34" charset="0"/>
                <a:cs typeface="Arial" panose="020B0604020202020204" pitchFamily="34" charset="0"/>
              </a:rPr>
              <a:t>ELECCIÓN ANNUAL DEL PTA Y JUNTA GENERAL El 30 de MAYO a las 2:30 PM EN NUESTRO CAFÉ CROC</a:t>
            </a:r>
            <a:r>
              <a:rPr lang="es-ES" sz="1300" dirty="0">
                <a:latin typeface="Arial" panose="020B0604020202020204" pitchFamily="34" charset="0"/>
                <a:cs typeface="Arial" panose="020B0604020202020204" pitchFamily="34" charset="0"/>
              </a:rPr>
              <a:t>. Es hora de votar por quién tome la responsabilidad de nuestras  actividades y funciones de nuestra escuela para el año escolar 2016-2017.</a:t>
            </a:r>
          </a:p>
          <a:p>
            <a:pPr marL="0" indent="0">
              <a:buNone/>
            </a:pPr>
            <a:endParaRPr lang="es-ES" sz="1300" dirty="0">
              <a:latin typeface="Arial" panose="020B0604020202020204" pitchFamily="34" charset="0"/>
              <a:cs typeface="Arial" panose="020B0604020202020204" pitchFamily="34" charset="0"/>
            </a:endParaRPr>
          </a:p>
          <a:p>
            <a:pPr marL="0" indent="0">
              <a:buNone/>
            </a:pPr>
            <a:r>
              <a:rPr lang="es-ES" sz="1300" dirty="0">
                <a:latin typeface="Arial" panose="020B0604020202020204" pitchFamily="34" charset="0"/>
                <a:cs typeface="Arial" panose="020B0604020202020204" pitchFamily="34" charset="0"/>
              </a:rPr>
              <a:t>Se le anima a </a:t>
            </a:r>
            <a:r>
              <a:rPr lang="es-ES" sz="1300" b="1" u="sng" dirty="0">
                <a:latin typeface="Arial" panose="020B0604020202020204" pitchFamily="34" charset="0"/>
                <a:cs typeface="Arial" panose="020B0604020202020204" pitchFamily="34" charset="0"/>
              </a:rPr>
              <a:t>hacer una diferencia </a:t>
            </a:r>
            <a:r>
              <a:rPr lang="es-ES" sz="1300" dirty="0">
                <a:latin typeface="Arial" panose="020B0604020202020204" pitchFamily="34" charset="0"/>
                <a:cs typeface="Arial" panose="020B0604020202020204" pitchFamily="34" charset="0"/>
              </a:rPr>
              <a:t>en nuestra escuela al convertirse en un miembro de la Junta de Gateway PTA. ¡Involucrarse! Todas las posiciones son abiertas para las nominaciones. Podemos tener varias nominaciones por cada posición. Puede nominarse a sí mismo o a otra persona que crea que puede ser un miembro activo para nuestra escuela. (Por favor, pregunte primero y no nominar sin el permiso de esa persona)</a:t>
            </a:r>
          </a:p>
          <a:p>
            <a:pPr marL="0" indent="0">
              <a:buNone/>
            </a:pPr>
            <a:endParaRPr lang="es-ES" sz="1300" dirty="0">
              <a:latin typeface="Arial" panose="020B0604020202020204" pitchFamily="34" charset="0"/>
              <a:cs typeface="Arial" panose="020B0604020202020204" pitchFamily="34" charset="0"/>
            </a:endParaRPr>
          </a:p>
          <a:p>
            <a:pPr marL="0" indent="0">
              <a:buNone/>
            </a:pPr>
            <a:r>
              <a:rPr lang="es-ES" sz="1300" dirty="0">
                <a:latin typeface="Arial" panose="020B0604020202020204" pitchFamily="34" charset="0"/>
                <a:cs typeface="Arial" panose="020B0604020202020204" pitchFamily="34" charset="0"/>
              </a:rPr>
              <a:t>Puede devolver este formulario con la nominación al maestro de su hijo, un correo electrónico a </a:t>
            </a:r>
            <a:r>
              <a:rPr lang="es-ES" sz="1300" dirty="0">
                <a:latin typeface="Arial" panose="020B0604020202020204" pitchFamily="34" charset="0"/>
                <a:cs typeface="Arial" panose="020B0604020202020204" pitchFamily="34" charset="0"/>
                <a:hlinkClick r:id="rId5"/>
              </a:rPr>
              <a:t>GatewayPTA4031@gmail.com</a:t>
            </a:r>
            <a:r>
              <a:rPr lang="es-ES" sz="1300" dirty="0">
                <a:latin typeface="Arial" panose="020B0604020202020204" pitchFamily="34" charset="0"/>
                <a:cs typeface="Arial" panose="020B0604020202020204" pitchFamily="34" charset="0"/>
              </a:rPr>
              <a:t> o dejarlo en la oficina en la casilla de correo  PTA   </a:t>
            </a:r>
            <a:r>
              <a:rPr lang="es-ES" sz="1400" b="1" u="sng" dirty="0">
                <a:latin typeface="Arial" panose="020B0604020202020204" pitchFamily="34" charset="0"/>
                <a:cs typeface="Arial" panose="020B0604020202020204" pitchFamily="34" charset="0"/>
              </a:rPr>
              <a:t>A MAS TARDAR 23 DE MAYO.</a:t>
            </a:r>
            <a:endParaRPr lang="es-ES" sz="1300" b="1" u="sng" dirty="0">
              <a:latin typeface="Arial" panose="020B0604020202020204" pitchFamily="34" charset="0"/>
              <a:cs typeface="Arial" panose="020B0604020202020204" pitchFamily="34" charset="0"/>
            </a:endParaRPr>
          </a:p>
          <a:p>
            <a:pPr marL="0" indent="0">
              <a:buNone/>
            </a:pPr>
            <a:endParaRPr lang="es-ES" sz="1300" dirty="0">
              <a:latin typeface="Arial" panose="020B0604020202020204" pitchFamily="34" charset="0"/>
              <a:cs typeface="Arial" panose="020B0604020202020204" pitchFamily="34" charset="0"/>
            </a:endParaRPr>
          </a:p>
          <a:p>
            <a:pPr marL="0" indent="0">
              <a:buNone/>
            </a:pPr>
            <a:r>
              <a:rPr lang="es-ES" sz="1300" dirty="0">
                <a:latin typeface="Arial" panose="020B0604020202020204" pitchFamily="34" charset="0"/>
                <a:cs typeface="Arial" panose="020B0604020202020204" pitchFamily="34" charset="0"/>
              </a:rPr>
              <a:t>Las recompensas superan con el trabajo que hay que hacer - y nos hacen trabajar duro; pero el tiempo dedicado es una experiencia maravillosa.</a:t>
            </a:r>
          </a:p>
          <a:p>
            <a:pPr marL="0" indent="0">
              <a:buNone/>
            </a:pPr>
            <a:endParaRPr lang="es-ES" sz="1300" dirty="0">
              <a:latin typeface="Arial" panose="020B0604020202020204" pitchFamily="34" charset="0"/>
              <a:cs typeface="Arial" panose="020B0604020202020204" pitchFamily="34" charset="0"/>
            </a:endParaRPr>
          </a:p>
          <a:p>
            <a:pPr marL="0" indent="0">
              <a:buNone/>
            </a:pPr>
            <a:r>
              <a:rPr lang="es-ES" sz="1300" dirty="0">
                <a:latin typeface="Arial" panose="020B0604020202020204" pitchFamily="34" charset="0"/>
                <a:cs typeface="Arial" panose="020B0604020202020204" pitchFamily="34" charset="0"/>
              </a:rPr>
              <a:t>Espero que cada persona toma en consideración la donación de su tiempo durante todo el año. Si usted tiene alguna pregunta, por favor comuníquese con nosotros.</a:t>
            </a:r>
          </a:p>
          <a:p>
            <a:pPr marL="0" indent="0">
              <a:buNone/>
            </a:pPr>
            <a:endParaRPr lang="es-ES" sz="1300" dirty="0">
              <a:latin typeface="Arial" panose="020B0604020202020204" pitchFamily="34" charset="0"/>
              <a:cs typeface="Arial" panose="020B0604020202020204" pitchFamily="34" charset="0"/>
            </a:endParaRPr>
          </a:p>
          <a:p>
            <a:pPr marL="0" indent="0">
              <a:buNone/>
            </a:pPr>
            <a:r>
              <a:rPr lang="es-ES" sz="1300" dirty="0">
                <a:latin typeface="Arial" panose="020B0604020202020204" pitchFamily="34" charset="0"/>
                <a:cs typeface="Arial" panose="020B0604020202020204" pitchFamily="34" charset="0"/>
              </a:rPr>
              <a:t>Sinceramente,</a:t>
            </a:r>
          </a:p>
          <a:p>
            <a:pPr marL="0" indent="0">
              <a:buNone/>
            </a:pPr>
            <a:r>
              <a:rPr lang="en-US" sz="1300" dirty="0">
                <a:latin typeface="Arial" panose="020B0604020202020204" pitchFamily="34" charset="0"/>
                <a:cs typeface="Arial" panose="020B0604020202020204" pitchFamily="34" charset="0"/>
              </a:rPr>
              <a:t>Marie Tanner, PTA President</a:t>
            </a:r>
          </a:p>
          <a:p>
            <a:pPr marL="0" indent="0">
              <a:buNone/>
            </a:pPr>
            <a:r>
              <a:rPr lang="en-US" sz="1300" dirty="0">
                <a:latin typeface="Arial" panose="020B0604020202020204" pitchFamily="34" charset="0"/>
                <a:cs typeface="Arial" panose="020B0604020202020204" pitchFamily="34" charset="0"/>
              </a:rPr>
              <a:t>Tel: 305/257-6000</a:t>
            </a:r>
          </a:p>
          <a:p>
            <a:pPr marL="0" indent="0">
              <a:buNone/>
            </a:pPr>
            <a:endParaRPr lang="en-US" sz="1400" dirty="0"/>
          </a:p>
          <a:p>
            <a:pPr marL="0" indent="0" algn="ctr">
              <a:buNone/>
            </a:pPr>
            <a:endParaRPr lang="en-US" sz="1400" dirty="0"/>
          </a:p>
          <a:p>
            <a:pPr marL="0" indent="0" algn="ctr">
              <a:buNone/>
            </a:pPr>
            <a:r>
              <a:rPr lang="es-ES" sz="1400" b="1" u="sng" dirty="0">
                <a:latin typeface="Arial" panose="020B0604020202020204" pitchFamily="34" charset="0"/>
                <a:cs typeface="Arial" panose="020B0604020202020204" pitchFamily="34" charset="0"/>
              </a:rPr>
              <a:t>USTED TIENE QUE SER MIEMBRO DEL PTA PARA VOTAR</a:t>
            </a:r>
            <a:endParaRPr lang="en-US" sz="1400" b="1" u="sng"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65E644DB-A1B0-4989-83EF-EBADC79EC05E}"/>
              </a:ext>
            </a:extLst>
          </p:cNvPr>
          <p:cNvSpPr/>
          <p:nvPr/>
        </p:nvSpPr>
        <p:spPr>
          <a:xfrm>
            <a:off x="7482968" y="6596390"/>
            <a:ext cx="1661032" cy="261610"/>
          </a:xfrm>
          <a:prstGeom prst="rect">
            <a:avLst/>
          </a:prstGeom>
        </p:spPr>
        <p:txBody>
          <a:bodyPr wrap="none">
            <a:spAutoFit/>
          </a:bodyPr>
          <a:lstStyle/>
          <a:p>
            <a:r>
              <a:rPr lang="en-US" sz="1100" dirty="0"/>
              <a:t>PTA Nomination Positions</a:t>
            </a:r>
          </a:p>
        </p:txBody>
      </p:sp>
    </p:spTree>
    <p:extLst>
      <p:ext uri="{BB962C8B-B14F-4D97-AF65-F5344CB8AC3E}">
        <p14:creationId xmlns:p14="http://schemas.microsoft.com/office/powerpoint/2010/main" val="4106379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7890" y="621082"/>
            <a:ext cx="4387910" cy="5919780"/>
          </a:xfrm>
        </p:spPr>
        <p:txBody>
          <a:bodyPr>
            <a:normAutofit fontScale="85000" lnSpcReduction="20000"/>
          </a:bodyPr>
          <a:lstStyle/>
          <a:p>
            <a:pPr marL="0" indent="0">
              <a:buNone/>
            </a:pPr>
            <a:r>
              <a:rPr lang="en-US" sz="1200" dirty="0">
                <a:latin typeface="Arial Black" panose="020B0A04020102020204" pitchFamily="34" charset="0"/>
              </a:rPr>
              <a:t>PLEASE RETURN THIS FORM TO YOUR CHILD’S HOMEROOM TEACHER, EMAIL US AT </a:t>
            </a:r>
            <a:r>
              <a:rPr lang="en-US" sz="1200" dirty="0">
                <a:latin typeface="Arial Black" panose="020B0A04020102020204" pitchFamily="34" charset="0"/>
                <a:hlinkClick r:id="rId2"/>
              </a:rPr>
              <a:t>GATEWAYPTA4031@GMAIL.COM</a:t>
            </a:r>
            <a:r>
              <a:rPr lang="en-US" sz="1200" dirty="0">
                <a:latin typeface="Arial Black" panose="020B0A04020102020204" pitchFamily="34" charset="0"/>
              </a:rPr>
              <a:t>, OR DROP OFF AT PTA MAIL BOX IN MAIN OFFICE.</a:t>
            </a:r>
          </a:p>
          <a:p>
            <a:pPr marL="0" indent="0">
              <a:buNone/>
            </a:pPr>
            <a:endParaRPr lang="en-US" sz="1000" dirty="0">
              <a:latin typeface="Arial Black" panose="020B0A04020102020204" pitchFamily="34" charset="0"/>
            </a:endParaRPr>
          </a:p>
          <a:p>
            <a:pPr marL="0" indent="0">
              <a:buNone/>
            </a:pPr>
            <a:r>
              <a:rPr lang="en-US" sz="1000" dirty="0">
                <a:latin typeface="Arial Black" panose="020B0A04020102020204" pitchFamily="34" charset="0"/>
              </a:rPr>
              <a:t>NAME: __________________________________________________</a:t>
            </a:r>
          </a:p>
          <a:p>
            <a:pPr marL="0" indent="0">
              <a:buNone/>
            </a:pPr>
            <a:endParaRPr lang="en-US" sz="1000" dirty="0">
              <a:latin typeface="Arial Black" panose="020B0A04020102020204" pitchFamily="34" charset="0"/>
            </a:endParaRPr>
          </a:p>
          <a:p>
            <a:pPr marL="0" indent="0">
              <a:buNone/>
            </a:pPr>
            <a:r>
              <a:rPr lang="en-US" sz="1000" dirty="0">
                <a:latin typeface="Arial Black" panose="020B0A04020102020204" pitchFamily="34" charset="0"/>
              </a:rPr>
              <a:t>EMAIL ADDRESS: </a:t>
            </a:r>
          </a:p>
          <a:p>
            <a:pPr marL="0" indent="0">
              <a:buNone/>
            </a:pPr>
            <a:r>
              <a:rPr lang="en-US" sz="1000" dirty="0">
                <a:latin typeface="Arial Black" panose="020B0A04020102020204" pitchFamily="34" charset="0"/>
              </a:rPr>
              <a:t>_________________________________________________________</a:t>
            </a:r>
          </a:p>
          <a:p>
            <a:pPr marL="0" indent="0">
              <a:buNone/>
            </a:pPr>
            <a:endParaRPr lang="en-US" sz="1000" dirty="0">
              <a:latin typeface="Arial Black" panose="020B0A04020102020204" pitchFamily="34" charset="0"/>
            </a:endParaRPr>
          </a:p>
          <a:p>
            <a:pPr marL="0" indent="0">
              <a:buNone/>
            </a:pPr>
            <a:r>
              <a:rPr lang="en-US" sz="1000" dirty="0">
                <a:latin typeface="Arial Black" panose="020B0A04020102020204" pitchFamily="34" charset="0"/>
              </a:rPr>
              <a:t>CELL # _________________________________________________</a:t>
            </a:r>
          </a:p>
          <a:p>
            <a:pPr marL="0" indent="0">
              <a:buNone/>
            </a:pPr>
            <a:endParaRPr lang="en-US" sz="1000" dirty="0">
              <a:latin typeface="Arial Black" panose="020B0A04020102020204" pitchFamily="34" charset="0"/>
            </a:endParaRPr>
          </a:p>
          <a:p>
            <a:pPr marL="0" indent="0">
              <a:buNone/>
            </a:pPr>
            <a:r>
              <a:rPr lang="en-US" sz="1000" dirty="0">
                <a:latin typeface="Arial Black" panose="020B0A04020102020204" pitchFamily="34" charset="0"/>
              </a:rPr>
              <a:t>           PRESIDENT                              TREASURER</a:t>
            </a:r>
          </a:p>
          <a:p>
            <a:pPr marL="0" indent="0">
              <a:buNone/>
            </a:pPr>
            <a:r>
              <a:rPr lang="en-US" sz="1000" dirty="0">
                <a:latin typeface="Arial Black" panose="020B0A04020102020204" pitchFamily="34" charset="0"/>
              </a:rPr>
              <a:t>        		</a:t>
            </a:r>
          </a:p>
          <a:p>
            <a:pPr marL="0" indent="0">
              <a:buNone/>
            </a:pPr>
            <a:r>
              <a:rPr lang="en-US" sz="1000" dirty="0">
                <a:latin typeface="Arial Black" panose="020B0A04020102020204" pitchFamily="34" charset="0"/>
              </a:rPr>
              <a:t>           VICE PRESIDENT                     CORRESPONDENCE                      		             SECRETARY</a:t>
            </a:r>
          </a:p>
          <a:p>
            <a:pPr marL="0" indent="0">
              <a:buNone/>
            </a:pPr>
            <a:endParaRPr lang="en-US" sz="1000" dirty="0">
              <a:latin typeface="Arial Black" panose="020B0A04020102020204" pitchFamily="34" charset="0"/>
            </a:endParaRPr>
          </a:p>
          <a:p>
            <a:pPr marL="0" indent="0">
              <a:buNone/>
            </a:pPr>
            <a:r>
              <a:rPr lang="en-US" sz="1000" dirty="0">
                <a:latin typeface="Arial Black" panose="020B0A04020102020204" pitchFamily="34" charset="0"/>
              </a:rPr>
              <a:t>           VICE PRESIDENT                      RECORDING SECRETARY</a:t>
            </a:r>
          </a:p>
          <a:p>
            <a:pPr marL="0" indent="0">
              <a:buNone/>
            </a:pPr>
            <a:endParaRPr lang="en-US" sz="1000" dirty="0">
              <a:latin typeface="Arial Black" panose="020B0A04020102020204" pitchFamily="34" charset="0"/>
            </a:endParaRPr>
          </a:p>
          <a:p>
            <a:pPr marL="0" indent="0">
              <a:buNone/>
            </a:pPr>
            <a:r>
              <a:rPr lang="en-US" sz="1000" b="1" u="sng" dirty="0">
                <a:latin typeface="Arial" panose="020B0604020202020204" pitchFamily="34" charset="0"/>
                <a:cs typeface="Arial" panose="020B0604020202020204" pitchFamily="34" charset="0"/>
              </a:rPr>
              <a:t>POSITIONS:</a:t>
            </a:r>
          </a:p>
          <a:p>
            <a:pPr marL="0" indent="0">
              <a:buNone/>
            </a:pPr>
            <a:endParaRPr lang="en-US" sz="1000" dirty="0">
              <a:latin typeface="Arial" panose="020B0604020202020204" pitchFamily="34" charset="0"/>
              <a:cs typeface="Arial" panose="020B0604020202020204" pitchFamily="34" charset="0"/>
            </a:endParaRPr>
          </a:p>
          <a:p>
            <a:pPr marL="0" indent="0">
              <a:buNone/>
            </a:pPr>
            <a:r>
              <a:rPr lang="en-US" sz="1000" b="1" u="sng" dirty="0">
                <a:latin typeface="Arial" panose="020B0604020202020204" pitchFamily="34" charset="0"/>
                <a:cs typeface="Arial" panose="020B0604020202020204" pitchFamily="34" charset="0"/>
              </a:rPr>
              <a:t>PRESIDENT:  </a:t>
            </a:r>
            <a:r>
              <a:rPr lang="en-US" sz="1000" dirty="0">
                <a:latin typeface="Arial" panose="020B0604020202020204" pitchFamily="34" charset="0"/>
                <a:cs typeface="Arial" panose="020B0604020202020204" pitchFamily="34" charset="0"/>
              </a:rPr>
              <a:t>Year long commitment, including the summer. Average of 15-20 hours/week during school &amp; 5 hours/week in summer.	</a:t>
            </a:r>
          </a:p>
          <a:p>
            <a:pPr>
              <a:buFontTx/>
              <a:buChar char="-"/>
            </a:pPr>
            <a:r>
              <a:rPr lang="en-US" sz="1000" dirty="0">
                <a:latin typeface="Arial" panose="020B0604020202020204" pitchFamily="34" charset="0"/>
                <a:cs typeface="Arial" panose="020B0604020202020204" pitchFamily="34" charset="0"/>
              </a:rPr>
              <a:t>Oversees officers &amp; committee chairpersons</a:t>
            </a:r>
          </a:p>
          <a:p>
            <a:pPr>
              <a:buFontTx/>
              <a:buChar char="-"/>
            </a:pPr>
            <a:r>
              <a:rPr lang="en-US" sz="1000" dirty="0">
                <a:latin typeface="Arial" panose="020B0604020202020204" pitchFamily="34" charset="0"/>
                <a:cs typeface="Arial" panose="020B0604020202020204" pitchFamily="34" charset="0"/>
              </a:rPr>
              <a:t>Presides at PTA Meetings</a:t>
            </a:r>
          </a:p>
          <a:p>
            <a:pPr>
              <a:buFontTx/>
              <a:buChar char="-"/>
            </a:pPr>
            <a:r>
              <a:rPr lang="en-US" sz="1000" dirty="0">
                <a:latin typeface="Arial" panose="020B0604020202020204" pitchFamily="34" charset="0"/>
                <a:cs typeface="Arial" panose="020B0604020202020204" pitchFamily="34" charset="0"/>
              </a:rPr>
              <a:t>Works closely with the Principal</a:t>
            </a:r>
          </a:p>
          <a:p>
            <a:pPr marL="0" indent="0">
              <a:buNone/>
            </a:pPr>
            <a:r>
              <a:rPr lang="en-US" sz="1000" u="sng" dirty="0">
                <a:latin typeface="Arial" panose="020B0604020202020204" pitchFamily="34" charset="0"/>
                <a:cs typeface="Arial" panose="020B0604020202020204" pitchFamily="34" charset="0"/>
              </a:rPr>
              <a:t>VICE PRESIDENT</a:t>
            </a:r>
            <a:r>
              <a:rPr lang="en-US" sz="1000" dirty="0">
                <a:latin typeface="Arial" panose="020B0604020202020204" pitchFamily="34" charset="0"/>
                <a:cs typeface="Arial" panose="020B0604020202020204" pitchFamily="34" charset="0"/>
              </a:rPr>
              <a:t>:  Helps the President &amp; acts as President in his/her absence</a:t>
            </a:r>
          </a:p>
          <a:p>
            <a:pPr marL="0" indent="0">
              <a:buNone/>
            </a:pPr>
            <a:endParaRPr lang="en-US" sz="1000" dirty="0">
              <a:latin typeface="Arial" panose="020B0604020202020204" pitchFamily="34" charset="0"/>
              <a:cs typeface="Arial" panose="020B0604020202020204" pitchFamily="34" charset="0"/>
            </a:endParaRPr>
          </a:p>
          <a:p>
            <a:pPr marL="0" indent="0">
              <a:buNone/>
            </a:pPr>
            <a:r>
              <a:rPr lang="en-US" sz="1000" b="1" u="sng" dirty="0">
                <a:latin typeface="Arial" panose="020B0604020202020204" pitchFamily="34" charset="0"/>
                <a:cs typeface="Arial" panose="020B0604020202020204" pitchFamily="34" charset="0"/>
              </a:rPr>
              <a:t>TREASURER:  </a:t>
            </a:r>
            <a:r>
              <a:rPr lang="en-US" sz="1000" dirty="0">
                <a:latin typeface="Arial" panose="020B0604020202020204" pitchFamily="34" charset="0"/>
                <a:cs typeface="Arial" panose="020B0604020202020204" pitchFamily="34" charset="0"/>
              </a:rPr>
              <a:t>Year long, commitment including the summer. Approximately 10 hours/week thru-out the school year. Available during school day is not necessary/required; but able to take care of quick transactions before or after school is helpful.</a:t>
            </a:r>
          </a:p>
          <a:p>
            <a:pPr>
              <a:buFontTx/>
              <a:buChar char="-"/>
            </a:pPr>
            <a:r>
              <a:rPr lang="en-US" sz="1000" dirty="0">
                <a:latin typeface="Arial" panose="020B0604020202020204" pitchFamily="34" charset="0"/>
                <a:cs typeface="Arial" panose="020B0604020202020204" pitchFamily="34" charset="0"/>
              </a:rPr>
              <a:t>Keeps permanent books of all monetary transactions &amp; performs all duties expected of a Treasurer.</a:t>
            </a:r>
          </a:p>
          <a:p>
            <a:pPr>
              <a:buFontTx/>
              <a:buChar char="-"/>
            </a:pPr>
            <a:r>
              <a:rPr lang="en-US" sz="1000" dirty="0">
                <a:latin typeface="Arial" panose="020B0604020202020204" pitchFamily="34" charset="0"/>
                <a:cs typeface="Arial" panose="020B0604020202020204" pitchFamily="34" charset="0"/>
              </a:rPr>
              <a:t>Works with committee to develop the PTA &amp; works with PTA officers to make sure budget is kept.</a:t>
            </a:r>
          </a:p>
          <a:p>
            <a:pPr>
              <a:buFontTx/>
              <a:buChar char="-"/>
            </a:pPr>
            <a:endParaRPr lang="en-US" sz="1000" dirty="0">
              <a:latin typeface="Arial" panose="020B0604020202020204" pitchFamily="34" charset="0"/>
              <a:cs typeface="Arial" panose="020B0604020202020204" pitchFamily="34" charset="0"/>
            </a:endParaRPr>
          </a:p>
          <a:p>
            <a:pPr marL="0" indent="0">
              <a:buNone/>
            </a:pPr>
            <a:r>
              <a:rPr lang="en-US" sz="1000" b="1" u="sng" dirty="0">
                <a:latin typeface="Arial" panose="020B0604020202020204" pitchFamily="34" charset="0"/>
                <a:cs typeface="Arial" panose="020B0604020202020204" pitchFamily="34" charset="0"/>
              </a:rPr>
              <a:t>SECRETARY:</a:t>
            </a:r>
            <a:r>
              <a:rPr lang="en-US" sz="1000" dirty="0">
                <a:latin typeface="Arial" panose="020B0604020202020204" pitchFamily="34" charset="0"/>
                <a:cs typeface="Arial" panose="020B0604020202020204" pitchFamily="34" charset="0"/>
              </a:rPr>
              <a:t>  CORRESPONDENCE</a:t>
            </a:r>
          </a:p>
          <a:p>
            <a:pPr marL="0" indent="0">
              <a:buNone/>
            </a:pPr>
            <a:r>
              <a:rPr lang="en-US" sz="1000" b="1" dirty="0">
                <a:latin typeface="Arial" panose="020B0604020202020204" pitchFamily="34" charset="0"/>
                <a:cs typeface="Arial" panose="020B0604020202020204" pitchFamily="34" charset="0"/>
              </a:rPr>
              <a:t>SECRETARY</a:t>
            </a:r>
            <a:r>
              <a:rPr lang="en-US" sz="1000" dirty="0">
                <a:latin typeface="Arial" panose="020B0604020202020204" pitchFamily="34" charset="0"/>
                <a:cs typeface="Arial" panose="020B0604020202020204" pitchFamily="34" charset="0"/>
              </a:rPr>
              <a:t>:  RECORDING </a:t>
            </a:r>
          </a:p>
          <a:p>
            <a:pPr marL="0" indent="0">
              <a:buNone/>
            </a:pPr>
            <a:r>
              <a:rPr lang="en-US" sz="1000" dirty="0">
                <a:latin typeface="Arial" panose="020B0604020202020204" pitchFamily="34" charset="0"/>
                <a:cs typeface="Arial" panose="020B0604020202020204" pitchFamily="34" charset="0"/>
              </a:rPr>
              <a:t> Year long commitment, including the summer. Approximately 2 hours/month.</a:t>
            </a:r>
          </a:p>
          <a:p>
            <a:pPr>
              <a:buFontTx/>
              <a:buChar char="-"/>
            </a:pPr>
            <a:r>
              <a:rPr lang="en-US" sz="1000" dirty="0">
                <a:latin typeface="Arial" panose="020B0604020202020204" pitchFamily="34" charset="0"/>
                <a:cs typeface="Arial" panose="020B0604020202020204" pitchFamily="34" charset="0"/>
              </a:rPr>
              <a:t>Attends &amp; records the minutes of all PTA Board &amp; General PTA Association Meetings</a:t>
            </a:r>
          </a:p>
          <a:p>
            <a:pPr>
              <a:buFontTx/>
              <a:buChar char="-"/>
            </a:pPr>
            <a:r>
              <a:rPr lang="en-US" sz="1000" dirty="0">
                <a:latin typeface="Arial" panose="020B0604020202020204" pitchFamily="34" charset="0"/>
                <a:cs typeface="Arial" panose="020B0604020202020204" pitchFamily="34" charset="0"/>
              </a:rPr>
              <a:t>- Keeps record of all meetings in an organized fashion.</a:t>
            </a:r>
          </a:p>
        </p:txBody>
      </p:sp>
      <p:sp>
        <p:nvSpPr>
          <p:cNvPr id="5" name="Title 3"/>
          <p:cNvSpPr txBox="1">
            <a:spLocks/>
          </p:cNvSpPr>
          <p:nvPr/>
        </p:nvSpPr>
        <p:spPr>
          <a:xfrm>
            <a:off x="651165" y="0"/>
            <a:ext cx="8229600" cy="4987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i="1" u="sng" dirty="0"/>
              <a:t>GATEWAY K-8 PTA – Gateway Parent Teacher Association </a:t>
            </a:r>
            <a:endParaRPr lang="en-US" sz="2000" dirty="0"/>
          </a:p>
        </p:txBody>
      </p:sp>
      <p:sp>
        <p:nvSpPr>
          <p:cNvPr id="13" name="Content Placeholder 2"/>
          <p:cNvSpPr>
            <a:spLocks noGrp="1"/>
          </p:cNvSpPr>
          <p:nvPr>
            <p:ph sz="half" idx="1"/>
          </p:nvPr>
        </p:nvSpPr>
        <p:spPr>
          <a:xfrm>
            <a:off x="4698304" y="457200"/>
            <a:ext cx="4384965" cy="6247356"/>
          </a:xfrm>
        </p:spPr>
        <p:txBody>
          <a:bodyPr>
            <a:noAutofit/>
          </a:bodyPr>
          <a:lstStyle/>
          <a:p>
            <a:pPr marL="0" indent="0">
              <a:buNone/>
            </a:pPr>
            <a:r>
              <a:rPr lang="es-ES" sz="1000" dirty="0">
                <a:latin typeface="Arial Black" panose="020B0A04020102020204" pitchFamily="34" charset="0"/>
              </a:rPr>
              <a:t>Envía este formulario a la maestra de su hijo, o a nuestro correo electrónico </a:t>
            </a:r>
            <a:r>
              <a:rPr lang="es-ES" sz="1000" dirty="0">
                <a:latin typeface="Arial Black" panose="020B0A04020102020204" pitchFamily="34" charset="0"/>
                <a:hlinkClick r:id="rId2"/>
              </a:rPr>
              <a:t>GATEWAYPTA4031@GMAIL.COM</a:t>
            </a:r>
            <a:r>
              <a:rPr lang="es-ES" sz="1000" dirty="0">
                <a:latin typeface="Arial Black" panose="020B0A04020102020204" pitchFamily="34" charset="0"/>
              </a:rPr>
              <a:t>, o déjelo en BUZÓN del PTA en la oficina principal .</a:t>
            </a:r>
            <a:endParaRPr lang="en-US" sz="1000" dirty="0">
              <a:latin typeface="Arial Black" panose="020B0A04020102020204" pitchFamily="34" charset="0"/>
            </a:endParaRPr>
          </a:p>
          <a:p>
            <a:pPr marL="0" indent="0">
              <a:buNone/>
            </a:pPr>
            <a:endParaRPr lang="en-US" sz="1000" dirty="0">
              <a:latin typeface="Arial Black" panose="020B0A04020102020204" pitchFamily="34" charset="0"/>
            </a:endParaRPr>
          </a:p>
          <a:p>
            <a:pPr marL="0" indent="0">
              <a:buNone/>
            </a:pPr>
            <a:r>
              <a:rPr lang="en-US" sz="900" dirty="0">
                <a:latin typeface="Arial Black" panose="020B0A04020102020204" pitchFamily="34" charset="0"/>
              </a:rPr>
              <a:t>NOMBRE: _________________________________________________</a:t>
            </a:r>
          </a:p>
          <a:p>
            <a:pPr marL="0" indent="0">
              <a:buNone/>
            </a:pPr>
            <a:endParaRPr lang="en-US" sz="900" dirty="0">
              <a:latin typeface="Arial Black" panose="020B0A04020102020204" pitchFamily="34" charset="0"/>
            </a:endParaRPr>
          </a:p>
          <a:p>
            <a:pPr marL="0" indent="0">
              <a:buNone/>
            </a:pPr>
            <a:r>
              <a:rPr lang="en-US" sz="900" dirty="0">
                <a:latin typeface="Arial Black" panose="020B0A04020102020204" pitchFamily="34" charset="0"/>
              </a:rPr>
              <a:t>CORREO ELECTRONICO: </a:t>
            </a:r>
          </a:p>
          <a:p>
            <a:pPr marL="0" indent="0">
              <a:buNone/>
            </a:pPr>
            <a:r>
              <a:rPr lang="en-US" sz="900" dirty="0">
                <a:latin typeface="Arial Black" panose="020B0A04020102020204" pitchFamily="34" charset="0"/>
              </a:rPr>
              <a:t>____________________________________________________________</a:t>
            </a:r>
          </a:p>
          <a:p>
            <a:pPr marL="0" indent="0">
              <a:buNone/>
            </a:pPr>
            <a:endParaRPr lang="en-US" sz="900" dirty="0">
              <a:latin typeface="Arial Black" panose="020B0A04020102020204" pitchFamily="34" charset="0"/>
            </a:endParaRPr>
          </a:p>
          <a:p>
            <a:pPr marL="0" indent="0">
              <a:buNone/>
            </a:pPr>
            <a:r>
              <a:rPr lang="en-US" sz="900" dirty="0">
                <a:latin typeface="Arial Black" panose="020B0A04020102020204" pitchFamily="34" charset="0"/>
              </a:rPr>
              <a:t>CELL # ___________________________________________________</a:t>
            </a:r>
          </a:p>
          <a:p>
            <a:pPr marL="0" indent="0">
              <a:buNone/>
            </a:pPr>
            <a:r>
              <a:rPr lang="en-US" sz="1000" dirty="0">
                <a:latin typeface="Arial Black" panose="020B0A04020102020204" pitchFamily="34" charset="0"/>
              </a:rPr>
              <a:t>	</a:t>
            </a:r>
            <a:r>
              <a:rPr lang="en-US" sz="900" dirty="0">
                <a:latin typeface="Arial Black" panose="020B0A04020102020204" pitchFamily="34" charset="0"/>
              </a:rPr>
              <a:t>  </a:t>
            </a:r>
          </a:p>
          <a:p>
            <a:pPr marL="0" indent="0">
              <a:buNone/>
            </a:pPr>
            <a:r>
              <a:rPr lang="en-US" sz="900" dirty="0">
                <a:latin typeface="Arial Black" panose="020B0A04020102020204" pitchFamily="34" charset="0"/>
              </a:rPr>
              <a:t>             PRESIDENTE	                        TESORERO</a:t>
            </a:r>
          </a:p>
          <a:p>
            <a:pPr marL="0" indent="0">
              <a:buNone/>
            </a:pPr>
            <a:r>
              <a:rPr lang="en-US" sz="900" dirty="0">
                <a:latin typeface="Arial Black" panose="020B0A04020102020204" pitchFamily="34" charset="0"/>
              </a:rPr>
              <a:t>        	</a:t>
            </a:r>
          </a:p>
          <a:p>
            <a:pPr marL="0" indent="0">
              <a:buNone/>
            </a:pPr>
            <a:r>
              <a:rPr lang="en-US" sz="900" dirty="0">
                <a:latin typeface="Arial Black" panose="020B0A04020102020204" pitchFamily="34" charset="0"/>
              </a:rPr>
              <a:t>              VICE PRESIDENTE                           </a:t>
            </a:r>
            <a:r>
              <a:rPr lang="en-US" sz="900" dirty="0" err="1">
                <a:latin typeface="Arial Black" panose="020B0A04020102020204" pitchFamily="34" charset="0"/>
              </a:rPr>
              <a:t>Secretaria</a:t>
            </a:r>
            <a:r>
              <a:rPr lang="en-US" sz="900" dirty="0">
                <a:latin typeface="Arial Black" panose="020B0A04020102020204" pitchFamily="34" charset="0"/>
              </a:rPr>
              <a:t> / o -</a:t>
            </a:r>
            <a:r>
              <a:rPr lang="en-US" sz="900" dirty="0" err="1">
                <a:latin typeface="Arial Black" panose="020B0A04020102020204" pitchFamily="34" charset="0"/>
              </a:rPr>
              <a:t>corresp</a:t>
            </a:r>
            <a:endParaRPr lang="en-US" sz="900" dirty="0">
              <a:latin typeface="Arial Black" panose="020B0A04020102020204" pitchFamily="34" charset="0"/>
            </a:endParaRPr>
          </a:p>
          <a:p>
            <a:pPr marL="0" indent="0">
              <a:buNone/>
            </a:pPr>
            <a:endParaRPr lang="en-US" sz="900" dirty="0">
              <a:latin typeface="Arial Black" panose="020B0A04020102020204" pitchFamily="34" charset="0"/>
            </a:endParaRPr>
          </a:p>
          <a:p>
            <a:pPr marL="0" indent="0">
              <a:buNone/>
            </a:pPr>
            <a:r>
              <a:rPr lang="en-US" sz="900" dirty="0">
                <a:latin typeface="Arial Black" panose="020B0A04020102020204" pitchFamily="34" charset="0"/>
              </a:rPr>
              <a:t>              VICE PRESIDENTE  	                        </a:t>
            </a:r>
            <a:r>
              <a:rPr lang="en-US" sz="900" dirty="0" err="1">
                <a:latin typeface="Arial Black" panose="020B0A04020102020204" pitchFamily="34" charset="0"/>
              </a:rPr>
              <a:t>Secretaria</a:t>
            </a:r>
            <a:r>
              <a:rPr lang="en-US" sz="900" dirty="0">
                <a:latin typeface="Arial Black" panose="020B0A04020102020204" pitchFamily="34" charset="0"/>
              </a:rPr>
              <a:t> / o –</a:t>
            </a:r>
            <a:r>
              <a:rPr lang="en-US" sz="900" dirty="0" err="1">
                <a:latin typeface="Arial Black" panose="020B0A04020102020204" pitchFamily="34" charset="0"/>
              </a:rPr>
              <a:t>Actas</a:t>
            </a:r>
            <a:endParaRPr lang="en-US" sz="900" dirty="0">
              <a:latin typeface="Arial Black" panose="020B0A04020102020204" pitchFamily="34" charset="0"/>
            </a:endParaRPr>
          </a:p>
          <a:p>
            <a:pPr marL="0" indent="0">
              <a:buNone/>
            </a:pPr>
            <a:r>
              <a:rPr lang="en-US" sz="900" b="1" u="sng" dirty="0">
                <a:latin typeface="Arial" panose="020B0604020202020204" pitchFamily="34" charset="0"/>
                <a:cs typeface="Arial" panose="020B0604020202020204" pitchFamily="34" charset="0"/>
              </a:rPr>
              <a:t>POSICIONES:</a:t>
            </a:r>
          </a:p>
          <a:p>
            <a:pPr marL="0" indent="0">
              <a:buNone/>
            </a:pPr>
            <a:r>
              <a:rPr lang="en-US" sz="900" dirty="0">
                <a:latin typeface="Arial" panose="020B0604020202020204" pitchFamily="34" charset="0"/>
                <a:cs typeface="Arial" panose="020B0604020202020204" pitchFamily="34" charset="0"/>
              </a:rPr>
              <a:t>	</a:t>
            </a:r>
          </a:p>
          <a:p>
            <a:pPr marL="0" indent="0">
              <a:buNone/>
            </a:pPr>
            <a:r>
              <a:rPr lang="es-ES" sz="900" b="1" u="sng" dirty="0">
                <a:latin typeface="Arial" panose="020B0604020202020204" pitchFamily="34" charset="0"/>
                <a:cs typeface="Arial" panose="020B0604020202020204" pitchFamily="34" charset="0"/>
              </a:rPr>
              <a:t>PRESIDENTE: </a:t>
            </a:r>
            <a:r>
              <a:rPr lang="es-ES" sz="900" dirty="0">
                <a:latin typeface="Arial" panose="020B0604020202020204" pitchFamily="34" charset="0"/>
                <a:cs typeface="Arial" panose="020B0604020202020204" pitchFamily="34" charset="0"/>
              </a:rPr>
              <a:t>Un año de compromiso, incluyendo el verano. Aproximadamente 15-20 horas/semana durante del día escolar y 5 horas/semana en verano .</a:t>
            </a:r>
          </a:p>
          <a:p>
            <a:pPr marL="0" indent="0">
              <a:buNone/>
            </a:pPr>
            <a:r>
              <a:rPr lang="es-ES" sz="900" dirty="0">
                <a:latin typeface="Arial" panose="020B0604020202020204" pitchFamily="34" charset="0"/>
                <a:cs typeface="Arial" panose="020B0604020202020204" pitchFamily="34" charset="0"/>
              </a:rPr>
              <a:t>-  Supervisa oficiales y presidentes de los comités.</a:t>
            </a:r>
          </a:p>
          <a:p>
            <a:pPr marL="0" indent="0">
              <a:buNone/>
            </a:pPr>
            <a:r>
              <a:rPr lang="es-ES" sz="900" dirty="0">
                <a:latin typeface="Arial" panose="020B0604020202020204" pitchFamily="34" charset="0"/>
                <a:cs typeface="Arial" panose="020B0604020202020204" pitchFamily="34" charset="0"/>
              </a:rPr>
              <a:t>- Preside en las reuniones del PTA</a:t>
            </a:r>
          </a:p>
          <a:p>
            <a:pPr>
              <a:buFontTx/>
              <a:buChar char="-"/>
            </a:pPr>
            <a:r>
              <a:rPr lang="es-ES" sz="900" dirty="0">
                <a:latin typeface="Arial" panose="020B0604020202020204" pitchFamily="34" charset="0"/>
                <a:cs typeface="Arial" panose="020B0604020202020204" pitchFamily="34" charset="0"/>
              </a:rPr>
              <a:t>Trabaja y colabora con el director(a) del colegio</a:t>
            </a:r>
          </a:p>
          <a:p>
            <a:pPr marL="0" indent="0">
              <a:buNone/>
            </a:pPr>
            <a:r>
              <a:rPr lang="es-ES" sz="900" u="sng" dirty="0">
                <a:latin typeface="Arial" panose="020B0604020202020204" pitchFamily="34" charset="0"/>
                <a:cs typeface="Arial" panose="020B0604020202020204" pitchFamily="34" charset="0"/>
              </a:rPr>
              <a:t>VICE PRES. Ayuda al Presidente y actúa como presidente en su / su ausencia</a:t>
            </a:r>
            <a:endParaRPr lang="es-ES" sz="900" dirty="0">
              <a:latin typeface="Arial" panose="020B0604020202020204" pitchFamily="34" charset="0"/>
              <a:cs typeface="Arial" panose="020B0604020202020204" pitchFamily="34" charset="0"/>
            </a:endParaRPr>
          </a:p>
          <a:p>
            <a:pPr marL="0" indent="0">
              <a:buNone/>
            </a:pPr>
            <a:r>
              <a:rPr lang="es-ES" sz="900" b="1" u="sng" dirty="0">
                <a:latin typeface="Arial" panose="020B0604020202020204" pitchFamily="34" charset="0"/>
                <a:cs typeface="Arial" panose="020B0604020202020204" pitchFamily="34" charset="0"/>
              </a:rPr>
              <a:t>TESORERO</a:t>
            </a:r>
            <a:r>
              <a:rPr lang="es-ES" sz="900" dirty="0">
                <a:latin typeface="Arial" panose="020B0604020202020204" pitchFamily="34" charset="0"/>
                <a:cs typeface="Arial" panose="020B0604020202020204" pitchFamily="34" charset="0"/>
              </a:rPr>
              <a:t> : un año de compromiso, incluyendo el verano. Aproximadamente 10 horas/semana durante el año escolar. Disponible durante el día escolar pero no es necesario/requerido; pero capaz de hacerse cargo de las transacciones antes o después de la escuela es útil.</a:t>
            </a:r>
          </a:p>
          <a:p>
            <a:pPr>
              <a:buFontTx/>
              <a:buChar char="-"/>
            </a:pPr>
            <a:r>
              <a:rPr lang="es-ES" sz="900" dirty="0">
                <a:latin typeface="Arial" panose="020B0604020202020204" pitchFamily="34" charset="0"/>
                <a:cs typeface="Arial" panose="020B0604020202020204" pitchFamily="34" charset="0"/>
              </a:rPr>
              <a:t>Mantiene los libros permanentes de todas las transacciones    monetarias y cumple todas las funciones que se esperan de un Tesorero.</a:t>
            </a:r>
          </a:p>
          <a:p>
            <a:pPr>
              <a:buFontTx/>
              <a:buChar char="-"/>
            </a:pPr>
            <a:r>
              <a:rPr lang="es-ES" sz="900" dirty="0">
                <a:latin typeface="Arial" panose="020B0604020202020204" pitchFamily="34" charset="0"/>
                <a:cs typeface="Arial" panose="020B0604020202020204" pitchFamily="34" charset="0"/>
              </a:rPr>
              <a:t>Funciona con el comité para desarrollar el PTA y trabaja con funcionarios del PTA para asegurarse de que el presupuesto se mantiene.</a:t>
            </a:r>
          </a:p>
          <a:p>
            <a:pPr marL="0" indent="0">
              <a:buNone/>
            </a:pPr>
            <a:r>
              <a:rPr lang="es-ES" sz="900" b="1" u="sng" dirty="0">
                <a:latin typeface="Arial" panose="020B0604020202020204" pitchFamily="34" charset="0"/>
                <a:cs typeface="Arial" panose="020B0604020202020204" pitchFamily="34" charset="0"/>
              </a:rPr>
              <a:t>SECRETARIA / O :</a:t>
            </a:r>
            <a:r>
              <a:rPr lang="es-ES" sz="900" dirty="0">
                <a:latin typeface="Arial" panose="020B0604020202020204" pitchFamily="34" charset="0"/>
                <a:cs typeface="Arial" panose="020B0604020202020204" pitchFamily="34" charset="0"/>
              </a:rPr>
              <a:t> CORRESPONDENCIA</a:t>
            </a:r>
          </a:p>
          <a:p>
            <a:pPr marL="0" indent="0">
              <a:buNone/>
            </a:pPr>
            <a:r>
              <a:rPr lang="es-ES" sz="900" b="1" dirty="0">
                <a:latin typeface="Arial" panose="020B0604020202020204" pitchFamily="34" charset="0"/>
                <a:cs typeface="Arial" panose="020B0604020202020204" pitchFamily="34" charset="0"/>
              </a:rPr>
              <a:t>SECRETARIA /O </a:t>
            </a:r>
            <a:r>
              <a:rPr lang="es-ES" sz="900" dirty="0">
                <a:latin typeface="Arial" panose="020B0604020202020204" pitchFamily="34" charset="0"/>
                <a:cs typeface="Arial" panose="020B0604020202020204" pitchFamily="34" charset="0"/>
              </a:rPr>
              <a:t>:   ACCTAS</a:t>
            </a:r>
          </a:p>
          <a:p>
            <a:pPr marL="0" indent="0">
              <a:buNone/>
            </a:pPr>
            <a:r>
              <a:rPr lang="es-ES" sz="900" dirty="0">
                <a:latin typeface="Arial" panose="020B0604020202020204" pitchFamily="34" charset="0"/>
                <a:cs typeface="Arial" panose="020B0604020202020204" pitchFamily="34" charset="0"/>
              </a:rPr>
              <a:t>Un año de compromiso, incluyendo el verano . Aproximadamente 2 horas / mes.</a:t>
            </a:r>
          </a:p>
          <a:p>
            <a:pPr>
              <a:buFontTx/>
              <a:buChar char="-"/>
            </a:pPr>
            <a:r>
              <a:rPr lang="es-ES" sz="900" dirty="0">
                <a:latin typeface="Arial" panose="020B0604020202020204" pitchFamily="34" charset="0"/>
                <a:cs typeface="Arial" panose="020B0604020202020204" pitchFamily="34" charset="0"/>
              </a:rPr>
              <a:t>Asiste y registra las actas de todas las reuniones de la Junta de PTA y la Asociación General de PTA</a:t>
            </a:r>
          </a:p>
          <a:p>
            <a:pPr>
              <a:buFontTx/>
              <a:buChar char="-"/>
            </a:pPr>
            <a:r>
              <a:rPr lang="es-ES" sz="900" dirty="0">
                <a:latin typeface="Arial" panose="020B0604020202020204" pitchFamily="34" charset="0"/>
                <a:cs typeface="Arial" panose="020B0604020202020204" pitchFamily="34" charset="0"/>
              </a:rPr>
              <a:t>- Mantiene registro de todas las reuniones de una manera organizada .</a:t>
            </a:r>
          </a:p>
          <a:p>
            <a:pPr marL="0" indent="0">
              <a:buNone/>
            </a:pPr>
            <a:endParaRPr lang="en-US" sz="1200" dirty="0">
              <a:latin typeface="Arial Black" panose="020B0A04020102020204" pitchFamily="34" charset="0"/>
            </a:endParaRPr>
          </a:p>
          <a:p>
            <a:pPr marL="0" indent="0">
              <a:buNone/>
            </a:pPr>
            <a:endParaRPr lang="en-US" sz="1200" dirty="0">
              <a:latin typeface="Arial Black" panose="020B0A04020102020204" pitchFamily="34" charset="0"/>
            </a:endParaRPr>
          </a:p>
        </p:txBody>
      </p:sp>
      <p:sp>
        <p:nvSpPr>
          <p:cNvPr id="19" name="Rectangle 18"/>
          <p:cNvSpPr/>
          <p:nvPr/>
        </p:nvSpPr>
        <p:spPr>
          <a:xfrm>
            <a:off x="228600" y="2259904"/>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28600" y="2526082"/>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133600" y="2259904"/>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826507" y="2307921"/>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826507" y="2603326"/>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826507" y="2909170"/>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28600" y="2869504"/>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133600" y="2539652"/>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133600" y="2869504"/>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086600" y="2425874"/>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100170" y="2729630"/>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127310" y="3057394"/>
            <a:ext cx="3048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5B9DAD17-D52D-4AA1-90DB-CE6FB8A7E6C7}"/>
              </a:ext>
            </a:extLst>
          </p:cNvPr>
          <p:cNvSpPr/>
          <p:nvPr/>
        </p:nvSpPr>
        <p:spPr>
          <a:xfrm>
            <a:off x="-76200" y="6564868"/>
            <a:ext cx="6629400" cy="338554"/>
          </a:xfrm>
          <a:prstGeom prst="rect">
            <a:avLst/>
          </a:prstGeom>
        </p:spPr>
        <p:txBody>
          <a:bodyPr wrap="square">
            <a:spAutoFit/>
          </a:bodyPr>
          <a:lstStyle/>
          <a:p>
            <a:r>
              <a:rPr lang="en-US" sz="1600" b="1" dirty="0">
                <a:latin typeface="Arial" panose="020B0604020202020204" pitchFamily="34" charset="0"/>
                <a:cs typeface="Arial" panose="020B0604020202020204" pitchFamily="34" charset="0"/>
              </a:rPr>
              <a:t>DEADLINE:  MAY 23</a:t>
            </a:r>
            <a:r>
              <a:rPr lang="en-US" sz="1600" b="1" baseline="30000" dirty="0">
                <a:latin typeface="Arial" panose="020B0604020202020204" pitchFamily="34" charset="0"/>
                <a:cs typeface="Arial" panose="020B0604020202020204" pitchFamily="34" charset="0"/>
              </a:rPr>
              <a:t>rd</a:t>
            </a:r>
            <a:r>
              <a:rPr lang="en-US" sz="1600" b="1" dirty="0">
                <a:latin typeface="Arial" panose="020B0604020202020204" pitchFamily="34" charset="0"/>
                <a:cs typeface="Arial" panose="020B0604020202020204" pitchFamily="34" charset="0"/>
              </a:rPr>
              <a:t>, 2018   -   VENCIMIENTO 23 DE MAYO, 2018 </a:t>
            </a:r>
          </a:p>
        </p:txBody>
      </p:sp>
    </p:spTree>
    <p:extLst>
      <p:ext uri="{BB962C8B-B14F-4D97-AF65-F5344CB8AC3E}">
        <p14:creationId xmlns:p14="http://schemas.microsoft.com/office/powerpoint/2010/main" val="893001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TotalTime>
  <Words>411</Words>
  <Application>Microsoft Office PowerPoint</Application>
  <PresentationFormat>On-screen Show (4:3)</PresentationFormat>
  <Paragraphs>110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Black</vt:lpstr>
      <vt:lpstr>Calibri</vt:lpstr>
      <vt:lpstr>Office Theme</vt:lpstr>
      <vt:lpstr>GATEWAY K-8 PTA – Gateway Parent Teacher Association</vt:lpstr>
      <vt:lpstr>PowerPoint Presentation</vt:lpstr>
    </vt:vector>
  </TitlesOfParts>
  <Company>MDCPS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GATEWAY K-8 PTSA VOLUNTEER OPPORTUNITIES It’s time to get involved &amp; sign up to be a volunteer @ Gateway K-8</dc:title>
  <dc:creator>GUTIERREZ, AIDA</dc:creator>
  <cp:lastModifiedBy>GUTIERREZ, AIDA</cp:lastModifiedBy>
  <cp:revision>45</cp:revision>
  <cp:lastPrinted>2018-05-01T13:19:33Z</cp:lastPrinted>
  <dcterms:created xsi:type="dcterms:W3CDTF">2015-11-17T14:48:28Z</dcterms:created>
  <dcterms:modified xsi:type="dcterms:W3CDTF">2018-05-01T13:20:26Z</dcterms:modified>
</cp:coreProperties>
</file>